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7" r:id="rId18"/>
    <p:sldId id="272" r:id="rId19"/>
    <p:sldId id="278" r:id="rId20"/>
    <p:sldId id="273" r:id="rId21"/>
    <p:sldId id="279" r:id="rId22"/>
    <p:sldId id="274" r:id="rId23"/>
    <p:sldId id="280" r:id="rId24"/>
    <p:sldId id="275" r:id="rId25"/>
    <p:sldId id="281" r:id="rId26"/>
    <p:sldId id="276" r:id="rId27"/>
    <p:sldId id="282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4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mothy Hagen" userId="40881e608917ad21" providerId="LiveId" clId="{9D4E9025-7AB7-4000-8A32-2DAB546D05E6}"/>
    <pc:docChg chg="modSld">
      <pc:chgData name="Timothy Hagen" userId="40881e608917ad21" providerId="LiveId" clId="{9D4E9025-7AB7-4000-8A32-2DAB546D05E6}" dt="2019-05-08T16:56:25.143" v="7" actId="1076"/>
      <pc:docMkLst>
        <pc:docMk/>
      </pc:docMkLst>
      <pc:sldChg chg="addSp modSp">
        <pc:chgData name="Timothy Hagen" userId="40881e608917ad21" providerId="LiveId" clId="{9D4E9025-7AB7-4000-8A32-2DAB546D05E6}" dt="2019-05-08T16:56:25.143" v="7" actId="1076"/>
        <pc:sldMkLst>
          <pc:docMk/>
          <pc:sldMk cId="653223685" sldId="280"/>
        </pc:sldMkLst>
        <pc:picChg chg="add mod">
          <ac:chgData name="Timothy Hagen" userId="40881e608917ad21" providerId="LiveId" clId="{9D4E9025-7AB7-4000-8A32-2DAB546D05E6}" dt="2019-05-08T16:55:24.368" v="2" actId="1076"/>
          <ac:picMkLst>
            <pc:docMk/>
            <pc:sldMk cId="653223685" sldId="280"/>
            <ac:picMk id="4" creationId="{D97C1DAC-6DB1-464F-AA49-82CF94CDD674}"/>
          </ac:picMkLst>
        </pc:picChg>
        <pc:picChg chg="add mod">
          <ac:chgData name="Timothy Hagen" userId="40881e608917ad21" providerId="LiveId" clId="{9D4E9025-7AB7-4000-8A32-2DAB546D05E6}" dt="2019-05-08T16:56:25.143" v="7" actId="1076"/>
          <ac:picMkLst>
            <pc:docMk/>
            <pc:sldMk cId="653223685" sldId="280"/>
            <ac:picMk id="5" creationId="{5C952F77-6DBD-4867-84FD-9BCBE3F23A5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860FB-270C-4D7D-B880-EF47E7270A7B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B5D8B-86F9-4FFF-BCDC-72AA7CC9B5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486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860FB-270C-4D7D-B880-EF47E7270A7B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B5D8B-86F9-4FFF-BCDC-72AA7CC9B5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377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860FB-270C-4D7D-B880-EF47E7270A7B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B5D8B-86F9-4FFF-BCDC-72AA7CC9B5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94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860FB-270C-4D7D-B880-EF47E7270A7B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B5D8B-86F9-4FFF-BCDC-72AA7CC9B5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111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860FB-270C-4D7D-B880-EF47E7270A7B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B5D8B-86F9-4FFF-BCDC-72AA7CC9B5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779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860FB-270C-4D7D-B880-EF47E7270A7B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B5D8B-86F9-4FFF-BCDC-72AA7CC9B5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65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860FB-270C-4D7D-B880-EF47E7270A7B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B5D8B-86F9-4FFF-BCDC-72AA7CC9B5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24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860FB-270C-4D7D-B880-EF47E7270A7B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B5D8B-86F9-4FFF-BCDC-72AA7CC9B5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228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860FB-270C-4D7D-B880-EF47E7270A7B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B5D8B-86F9-4FFF-BCDC-72AA7CC9B5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904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860FB-270C-4D7D-B880-EF47E7270A7B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B5D8B-86F9-4FFF-BCDC-72AA7CC9B5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93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860FB-270C-4D7D-B880-EF47E7270A7B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B5D8B-86F9-4FFF-BCDC-72AA7CC9B5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259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1860FB-270C-4D7D-B880-EF47E7270A7B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B5D8B-86F9-4FFF-BCDC-72AA7CC9B5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8920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6623C-2BB1-4A05-9459-9BA089D05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39167"/>
            <a:ext cx="9144000" cy="3089833"/>
          </a:xfrm>
        </p:spPr>
        <p:txBody>
          <a:bodyPr>
            <a:noAutofit/>
          </a:bodyPr>
          <a:lstStyle/>
          <a:p>
            <a:r>
              <a:rPr lang="en-US" sz="7200" dirty="0">
                <a:solidFill>
                  <a:srgbClr val="FFFF00"/>
                </a:solidFill>
              </a:rPr>
              <a:t>Erosion Processes and Prediction in NW U.S Forests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3F1CDA-054F-4E97-939A-48311CF68F3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ES 407 Senior Seminar, Dr. Taylor </a:t>
            </a:r>
          </a:p>
          <a:p>
            <a:r>
              <a:rPr lang="en-US" sz="3200" dirty="0"/>
              <a:t>Presented by: Timothy Hagen</a:t>
            </a:r>
          </a:p>
        </p:txBody>
      </p:sp>
    </p:spTree>
    <p:extLst>
      <p:ext uri="{BB962C8B-B14F-4D97-AF65-F5344CB8AC3E}">
        <p14:creationId xmlns:p14="http://schemas.microsoft.com/office/powerpoint/2010/main" val="42901296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CB9F0-A9AF-460B-AEB6-E7B80C0AB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FFFF00"/>
                </a:solidFill>
              </a:rPr>
              <a:t>Erosion on the surface: Logging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1D53C-FB22-4898-9BBD-330EC05E1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266" y="5020794"/>
            <a:ext cx="11128664" cy="1967195"/>
          </a:xfrm>
        </p:spPr>
        <p:txBody>
          <a:bodyPr>
            <a:normAutofit fontScale="92500"/>
          </a:bodyPr>
          <a:lstStyle/>
          <a:p>
            <a:r>
              <a:rPr lang="en-US" sz="3600" dirty="0"/>
              <a:t>Our methods of logging also impact sediment erosion </a:t>
            </a:r>
          </a:p>
          <a:p>
            <a:r>
              <a:rPr lang="en-US" sz="3600" dirty="0"/>
              <a:t>Skid logging depends on location </a:t>
            </a:r>
          </a:p>
          <a:p>
            <a:r>
              <a:rPr lang="en-US" sz="3600" dirty="0"/>
              <a:t>Other logging operations can produce just as much sediment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240C94-E339-4872-9984-6727C5BB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59749" y="1343818"/>
            <a:ext cx="5928908" cy="33350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21B42A-A8FE-4A33-A42C-14F959CC7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1081" y="1001294"/>
            <a:ext cx="4821849" cy="387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0991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2D7EC-2E37-4317-82F1-DC3C02A5C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581" y="1183460"/>
            <a:ext cx="11666838" cy="4491080"/>
          </a:xfrm>
        </p:spPr>
        <p:txBody>
          <a:bodyPr>
            <a:normAutofit/>
          </a:bodyPr>
          <a:lstStyle/>
          <a:p>
            <a:pPr algn="ctr"/>
            <a:r>
              <a:rPr lang="en-US" sz="9600" dirty="0">
                <a:solidFill>
                  <a:srgbClr val="FFFF00"/>
                </a:solidFill>
              </a:rPr>
              <a:t>Predictive Tools </a:t>
            </a:r>
          </a:p>
        </p:txBody>
      </p:sp>
    </p:spTree>
    <p:extLst>
      <p:ext uri="{BB962C8B-B14F-4D97-AF65-F5344CB8AC3E}">
        <p14:creationId xmlns:p14="http://schemas.microsoft.com/office/powerpoint/2010/main" val="2977842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D3A6F-EC43-4C34-B7A7-80CBDEE72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rgbClr val="FFFF00"/>
                </a:solidFill>
              </a:rPr>
              <a:t>Predictive tools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532AD-5E72-4466-9D08-AFC7A63E5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3525"/>
            <a:ext cx="4870622" cy="4351338"/>
          </a:xfrm>
        </p:spPr>
        <p:txBody>
          <a:bodyPr>
            <a:normAutofit/>
          </a:bodyPr>
          <a:lstStyle/>
          <a:p>
            <a:r>
              <a:rPr lang="en-US" sz="4800" dirty="0"/>
              <a:t>GIS</a:t>
            </a:r>
          </a:p>
          <a:p>
            <a:pPr marL="0" indent="0">
              <a:buNone/>
            </a:pPr>
            <a:endParaRPr lang="en-US" sz="4800" dirty="0"/>
          </a:p>
          <a:p>
            <a:r>
              <a:rPr lang="en-US" sz="4800" dirty="0"/>
              <a:t>WEPP</a:t>
            </a:r>
          </a:p>
          <a:p>
            <a:pPr marL="0" indent="0">
              <a:buNone/>
            </a:pPr>
            <a:endParaRPr lang="en-US" sz="4800" dirty="0"/>
          </a:p>
          <a:p>
            <a:r>
              <a:rPr lang="en-US" sz="4800" dirty="0"/>
              <a:t>FSWEPP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F08595-C9E0-4D1F-8CA1-DC6901AA6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700" y="365125"/>
            <a:ext cx="5068668" cy="39535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CCBEA6-990E-4992-AB90-C2F59E45C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9387" y="3709194"/>
            <a:ext cx="6457950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0747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C1A70-3697-42F8-A91C-A6CEE17D3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9600" dirty="0">
                <a:solidFill>
                  <a:srgbClr val="FFFF00"/>
                </a:solidFill>
              </a:rPr>
              <a:t>Conclusion </a:t>
            </a:r>
          </a:p>
        </p:txBody>
      </p:sp>
    </p:spTree>
    <p:extLst>
      <p:ext uri="{BB962C8B-B14F-4D97-AF65-F5344CB8AC3E}">
        <p14:creationId xmlns:p14="http://schemas.microsoft.com/office/powerpoint/2010/main" val="23847582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E5E8D-F05F-4374-8F43-5DFD4D726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FFFF00"/>
                </a:solidFill>
              </a:rPr>
              <a:t>Summary and Conclusion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F32359-60BE-40AD-B288-ABC9E9E7D3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989" y="1343818"/>
            <a:ext cx="11007811" cy="5019912"/>
          </a:xfrm>
        </p:spPr>
        <p:txBody>
          <a:bodyPr>
            <a:normAutofit fontScale="92500" lnSpcReduction="10000"/>
          </a:bodyPr>
          <a:lstStyle/>
          <a:p>
            <a:r>
              <a:rPr lang="en-US" sz="4000" dirty="0"/>
              <a:t>Greatest amount of sediment are from:</a:t>
            </a:r>
          </a:p>
          <a:p>
            <a:pPr lvl="1"/>
            <a:r>
              <a:rPr lang="en-US" sz="3600" dirty="0"/>
              <a:t>Wildfires</a:t>
            </a:r>
          </a:p>
          <a:p>
            <a:pPr lvl="1"/>
            <a:r>
              <a:rPr lang="en-US" sz="3600" dirty="0"/>
              <a:t>Roads</a:t>
            </a:r>
          </a:p>
          <a:p>
            <a:pPr marL="457200" lvl="1" indent="0">
              <a:buNone/>
            </a:pPr>
            <a:endParaRPr lang="en-US" sz="3600" dirty="0"/>
          </a:p>
          <a:p>
            <a:r>
              <a:rPr lang="en-US" sz="4000" dirty="0"/>
              <a:t>The different ways we manage things can lead to higher or lower rates of sediment </a:t>
            </a:r>
          </a:p>
          <a:p>
            <a:pPr marL="0" indent="0">
              <a:buNone/>
            </a:pPr>
            <a:endParaRPr lang="en-US" sz="4000" dirty="0"/>
          </a:p>
          <a:p>
            <a:r>
              <a:rPr lang="en-US" sz="4000" dirty="0"/>
              <a:t>Predictive models are used to look at rates in different ways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5072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ACDAF-2C0F-4F84-AAB0-9D4450F58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954" y="61784"/>
            <a:ext cx="11156092" cy="5523470"/>
          </a:xfrm>
        </p:spPr>
        <p:txBody>
          <a:bodyPr>
            <a:normAutofit/>
          </a:bodyPr>
          <a:lstStyle/>
          <a:p>
            <a:pPr algn="ctr"/>
            <a:r>
              <a:rPr lang="en-US" sz="8000" dirty="0">
                <a:solidFill>
                  <a:srgbClr val="FFFF00"/>
                </a:solidFill>
              </a:rPr>
              <a:t>Clear cut logging and sediment production in the Oregon Coast Range</a:t>
            </a:r>
          </a:p>
        </p:txBody>
      </p:sp>
    </p:spTree>
    <p:extLst>
      <p:ext uri="{BB962C8B-B14F-4D97-AF65-F5344CB8AC3E}">
        <p14:creationId xmlns:p14="http://schemas.microsoft.com/office/powerpoint/2010/main" val="15914154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B0CF1-1E2E-408E-BF23-C30EED3A4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4995"/>
            <a:ext cx="10515600" cy="2168010"/>
          </a:xfrm>
        </p:spPr>
        <p:txBody>
          <a:bodyPr>
            <a:normAutofit/>
          </a:bodyPr>
          <a:lstStyle/>
          <a:p>
            <a:pPr algn="ctr"/>
            <a:r>
              <a:rPr lang="en-US" sz="9600" dirty="0">
                <a:solidFill>
                  <a:srgbClr val="FFFF00"/>
                </a:solidFill>
              </a:rPr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26586479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2795D-BDD5-49B0-935F-027670A5F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125" y="178893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FFFF00"/>
                </a:solidFill>
              </a:rPr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7303C-FBF4-421D-B119-AB1DD37895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020" y="1627196"/>
            <a:ext cx="4796481" cy="5174651"/>
          </a:xfrm>
        </p:spPr>
        <p:txBody>
          <a:bodyPr>
            <a:normAutofit/>
          </a:bodyPr>
          <a:lstStyle/>
          <a:p>
            <a:r>
              <a:rPr lang="en-US" sz="4800" dirty="0"/>
              <a:t>Introduction </a:t>
            </a:r>
          </a:p>
          <a:p>
            <a:r>
              <a:rPr lang="en-US" sz="4800" dirty="0"/>
              <a:t>Location</a:t>
            </a:r>
          </a:p>
          <a:p>
            <a:r>
              <a:rPr lang="en-US" sz="4800" dirty="0"/>
              <a:t>The study/Goals</a:t>
            </a:r>
          </a:p>
          <a:p>
            <a:r>
              <a:rPr lang="en-US" sz="4800" dirty="0"/>
              <a:t>Results</a:t>
            </a:r>
          </a:p>
          <a:p>
            <a:r>
              <a:rPr lang="en-US" sz="4800" dirty="0"/>
              <a:t>Conclusion and summary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BD7984-FA0A-4AC1-9E51-BA7E312B7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3396" y="1173064"/>
            <a:ext cx="6948443" cy="463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9295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B0CF1-1E2E-408E-BF23-C30EED3A4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4995"/>
            <a:ext cx="10515600" cy="2168010"/>
          </a:xfrm>
        </p:spPr>
        <p:txBody>
          <a:bodyPr>
            <a:normAutofit/>
          </a:bodyPr>
          <a:lstStyle/>
          <a:p>
            <a:pPr algn="ctr"/>
            <a:r>
              <a:rPr lang="en-US" sz="9600" dirty="0">
                <a:solidFill>
                  <a:srgbClr val="FFFF00"/>
                </a:solidFill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22377419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D7CCF-85FF-4D54-B04D-EE5A0EF3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070" y="278627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FFFF00"/>
                </a:solidFill>
              </a:rPr>
              <a:t>Introduction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B8E9B-0A0B-4E64-B135-23AD233F2D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070" y="1604189"/>
            <a:ext cx="5677930" cy="4975183"/>
          </a:xfrm>
        </p:spPr>
        <p:txBody>
          <a:bodyPr>
            <a:normAutofit/>
          </a:bodyPr>
          <a:lstStyle/>
          <a:p>
            <a:r>
              <a:rPr lang="en-US" sz="4000" dirty="0"/>
              <a:t>Road cutting, clear cutting and slash burning </a:t>
            </a:r>
          </a:p>
          <a:p>
            <a:pPr lvl="1"/>
            <a:r>
              <a:rPr lang="en-US" sz="3600" dirty="0"/>
              <a:t>Effects on fish:</a:t>
            </a:r>
          </a:p>
          <a:p>
            <a:pPr lvl="1"/>
            <a:r>
              <a:rPr lang="en-US" sz="3600" dirty="0"/>
              <a:t>gill injury</a:t>
            </a:r>
          </a:p>
          <a:p>
            <a:r>
              <a:rPr lang="en-US" sz="4000" dirty="0"/>
              <a:t>Spawning grounds</a:t>
            </a:r>
          </a:p>
          <a:p>
            <a:r>
              <a:rPr lang="en-US" sz="4000" dirty="0"/>
              <a:t>Rates after logging operations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2E69BB-FABD-4D77-8A54-A0B7EB505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2878" y="278627"/>
            <a:ext cx="5211480" cy="35148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B6E1F1-D1DC-4723-B99D-47A94E514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9654" y="3559281"/>
            <a:ext cx="4417927" cy="329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059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84352-EC6C-49FC-BA5F-D5FD84A48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9600" dirty="0">
                <a:solidFill>
                  <a:srgbClr val="FFFF00"/>
                </a:solidFill>
              </a:rPr>
              <a:t>Overview </a:t>
            </a:r>
          </a:p>
        </p:txBody>
      </p:sp>
    </p:spTree>
    <p:extLst>
      <p:ext uri="{BB962C8B-B14F-4D97-AF65-F5344CB8AC3E}">
        <p14:creationId xmlns:p14="http://schemas.microsoft.com/office/powerpoint/2010/main" val="37269442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B0CF1-1E2E-408E-BF23-C30EED3A4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4995"/>
            <a:ext cx="10515600" cy="2168010"/>
          </a:xfrm>
        </p:spPr>
        <p:txBody>
          <a:bodyPr>
            <a:normAutofit/>
          </a:bodyPr>
          <a:lstStyle/>
          <a:p>
            <a:pPr algn="ctr"/>
            <a:r>
              <a:rPr lang="en-US" sz="9600" dirty="0">
                <a:solidFill>
                  <a:srgbClr val="FFFF00"/>
                </a:solidFill>
              </a:rPr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val="31400080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A6F9E-CF66-440D-89CA-C9E2D1DB3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070" y="135923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FFFF00"/>
                </a:solidFill>
              </a:rPr>
              <a:t>Location of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1EAB92-E2A6-49A3-BD53-C72545CC3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070" y="1428029"/>
            <a:ext cx="6869559" cy="1661160"/>
          </a:xfrm>
        </p:spPr>
        <p:txBody>
          <a:bodyPr>
            <a:normAutofit/>
          </a:bodyPr>
          <a:lstStyle/>
          <a:p>
            <a:r>
              <a:rPr lang="en-US" sz="3600" dirty="0"/>
              <a:t>Alsea Watershed, Alsea Oregon </a:t>
            </a:r>
          </a:p>
          <a:p>
            <a:r>
              <a:rPr lang="en-US" sz="3600" dirty="0"/>
              <a:t>Three small watersheds within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89749C-C331-4F64-9A6D-69D0C4B97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2580" y="253914"/>
            <a:ext cx="4601350" cy="63501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63448D-733D-46FF-A9EA-71B56FF7E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412" y="2667096"/>
            <a:ext cx="5204254" cy="405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655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B0CF1-1E2E-408E-BF23-C30EED3A4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4995"/>
            <a:ext cx="10515600" cy="2168010"/>
          </a:xfrm>
        </p:spPr>
        <p:txBody>
          <a:bodyPr>
            <a:normAutofit/>
          </a:bodyPr>
          <a:lstStyle/>
          <a:p>
            <a:pPr algn="ctr"/>
            <a:r>
              <a:rPr lang="en-US" sz="9600" dirty="0">
                <a:solidFill>
                  <a:srgbClr val="FFFF00"/>
                </a:solidFill>
              </a:rPr>
              <a:t>Goals</a:t>
            </a:r>
          </a:p>
        </p:txBody>
      </p:sp>
    </p:spTree>
    <p:extLst>
      <p:ext uri="{BB962C8B-B14F-4D97-AF65-F5344CB8AC3E}">
        <p14:creationId xmlns:p14="http://schemas.microsoft.com/office/powerpoint/2010/main" val="24760243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D13D4-4B8E-45DF-90A5-599C006CC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30" y="204487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FFFF00"/>
                </a:solidFill>
              </a:rPr>
              <a:t>Goals of the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8224BA-35D7-49FC-B6D9-87A24D33E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930" y="1628904"/>
            <a:ext cx="5535827" cy="4711100"/>
          </a:xfrm>
        </p:spPr>
        <p:txBody>
          <a:bodyPr>
            <a:normAutofit/>
          </a:bodyPr>
          <a:lstStyle/>
          <a:p>
            <a:r>
              <a:rPr lang="en-US" sz="3600" dirty="0"/>
              <a:t>Study effects of logging on:</a:t>
            </a:r>
          </a:p>
          <a:p>
            <a:pPr lvl="1"/>
            <a:r>
              <a:rPr lang="en-US" sz="3200" dirty="0"/>
              <a:t>Water quality</a:t>
            </a:r>
          </a:p>
          <a:p>
            <a:pPr lvl="1"/>
            <a:r>
              <a:rPr lang="en-US" sz="3200" dirty="0"/>
              <a:t>Fishery recourses </a:t>
            </a:r>
          </a:p>
          <a:p>
            <a:pPr lvl="1"/>
            <a:r>
              <a:rPr lang="en-US" sz="3200" dirty="0"/>
              <a:t>Sediment erosion </a:t>
            </a:r>
          </a:p>
          <a:p>
            <a:r>
              <a:rPr lang="en-US" sz="3600" dirty="0"/>
              <a:t>Began 1958</a:t>
            </a:r>
          </a:p>
          <a:p>
            <a:r>
              <a:rPr lang="en-US" sz="3600" dirty="0"/>
              <a:t>30%, 60%, and 90% clear-cuts</a:t>
            </a:r>
          </a:p>
          <a:p>
            <a:r>
              <a:rPr lang="en-US" sz="3600" dirty="0"/>
              <a:t>Measured before and after.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7C1DAC-6DB1-464F-AA49-82CF94CDD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4018" y="400995"/>
            <a:ext cx="5384052" cy="35834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952F77-6DBD-4867-84FD-9BCBE3F23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3860" y="3975174"/>
            <a:ext cx="4285735" cy="288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2236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B0CF1-1E2E-408E-BF23-C30EED3A4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4995"/>
            <a:ext cx="10515600" cy="2168010"/>
          </a:xfrm>
        </p:spPr>
        <p:txBody>
          <a:bodyPr>
            <a:normAutofit/>
          </a:bodyPr>
          <a:lstStyle/>
          <a:p>
            <a:pPr algn="ctr"/>
            <a:r>
              <a:rPr lang="en-US" sz="9600" dirty="0">
                <a:solidFill>
                  <a:srgbClr val="FFFF00"/>
                </a:solidFill>
              </a:rPr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24347508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6A03A-DFF6-42B8-978B-9A36E87E4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FFFF00"/>
                </a:solidFill>
              </a:rPr>
              <a:t>Results of the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0A9B1-78A2-49AF-A10E-4569195C22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417" y="5329242"/>
            <a:ext cx="10970740" cy="1442261"/>
          </a:xfrm>
        </p:spPr>
        <p:txBody>
          <a:bodyPr>
            <a:normAutofit/>
          </a:bodyPr>
          <a:lstStyle/>
          <a:p>
            <a:r>
              <a:rPr lang="en-US" sz="3600" dirty="0"/>
              <a:t>Increases can be seen after experiments were completed</a:t>
            </a:r>
          </a:p>
          <a:p>
            <a:r>
              <a:rPr lang="en-US" sz="3600" dirty="0"/>
              <a:t>Also notice the normalization in following years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2DD299-B58D-41F3-A2EF-E0B7FDFB8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843" y="1171467"/>
            <a:ext cx="10289056" cy="41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3280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B0CF1-1E2E-408E-BF23-C30EED3A4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4995"/>
            <a:ext cx="10515600" cy="2168010"/>
          </a:xfrm>
        </p:spPr>
        <p:txBody>
          <a:bodyPr>
            <a:normAutofit/>
          </a:bodyPr>
          <a:lstStyle/>
          <a:p>
            <a:pPr algn="ctr"/>
            <a:r>
              <a:rPr lang="en-US" sz="9600" dirty="0">
                <a:solidFill>
                  <a:srgbClr val="FFFF00"/>
                </a:solidFill>
              </a:rPr>
              <a:t>Conclusion </a:t>
            </a:r>
          </a:p>
        </p:txBody>
      </p:sp>
    </p:spTree>
    <p:extLst>
      <p:ext uri="{BB962C8B-B14F-4D97-AF65-F5344CB8AC3E}">
        <p14:creationId xmlns:p14="http://schemas.microsoft.com/office/powerpoint/2010/main" val="4276175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BAE39-E22B-4149-993E-C841F94FF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64" y="117990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FFFF00"/>
                </a:solidFill>
              </a:rPr>
              <a:t>Conclusion and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8C8CC-C1FF-4A3A-965E-A575FA065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534" y="1443553"/>
            <a:ext cx="9984259" cy="5296457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/>
              <a:t>Study should major effects of sediment yield following logging, road building, and burning 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Rates normalized within a few years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Water quality was effected closer to source and added more sediment to the water.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Standards don’t regulate this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Further study is required </a:t>
            </a:r>
          </a:p>
        </p:txBody>
      </p:sp>
    </p:spTree>
    <p:extLst>
      <p:ext uri="{BB962C8B-B14F-4D97-AF65-F5344CB8AC3E}">
        <p14:creationId xmlns:p14="http://schemas.microsoft.com/office/powerpoint/2010/main" val="3067178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91CDE-DAD8-4C98-BB96-F22928A85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425" y="43848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FFFF00"/>
                </a:solidFill>
              </a:rPr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92EE1C-5E27-406F-BD19-479F65D07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646" y="1369411"/>
            <a:ext cx="5877354" cy="5488589"/>
          </a:xfrm>
        </p:spPr>
        <p:txBody>
          <a:bodyPr>
            <a:noAutofit/>
          </a:bodyPr>
          <a:lstStyle/>
          <a:p>
            <a:r>
              <a:rPr lang="en-US" sz="4000" dirty="0"/>
              <a:t>Introduction</a:t>
            </a:r>
          </a:p>
          <a:p>
            <a:r>
              <a:rPr lang="en-US" sz="4000" dirty="0"/>
              <a:t>Erosion on the surface:</a:t>
            </a:r>
          </a:p>
          <a:p>
            <a:pPr lvl="1"/>
            <a:r>
              <a:rPr lang="en-US" sz="4000" dirty="0"/>
              <a:t>Wildfire</a:t>
            </a:r>
          </a:p>
          <a:p>
            <a:pPr lvl="1"/>
            <a:r>
              <a:rPr lang="en-US" sz="4000" dirty="0"/>
              <a:t>Forest management</a:t>
            </a:r>
          </a:p>
          <a:p>
            <a:pPr lvl="1"/>
            <a:r>
              <a:rPr lang="en-US" sz="4000" dirty="0"/>
              <a:t>Roads</a:t>
            </a:r>
          </a:p>
          <a:p>
            <a:pPr lvl="1"/>
            <a:r>
              <a:rPr lang="en-US" sz="4000" dirty="0"/>
              <a:t>Logging </a:t>
            </a:r>
          </a:p>
          <a:p>
            <a:r>
              <a:rPr lang="en-US" sz="4000" dirty="0"/>
              <a:t>Predictive tools</a:t>
            </a:r>
          </a:p>
          <a:p>
            <a:r>
              <a:rPr lang="en-US" sz="4000" dirty="0"/>
              <a:t>Conclusion and summary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B1F050-A55E-4EF4-B506-12E20B268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4054" y="706629"/>
            <a:ext cx="6767946" cy="380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876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88D1F-BD25-4AF7-8E09-5485CD241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9600" dirty="0">
                <a:solidFill>
                  <a:srgbClr val="FFFF00"/>
                </a:solidFill>
              </a:rPr>
              <a:t>Introduction</a:t>
            </a:r>
            <a:r>
              <a:rPr lang="en-US" sz="9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1245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59AD3-1DE0-4D1A-8179-906236D48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870" y="228212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FFFF00"/>
                </a:solidFill>
              </a:rPr>
              <a:t>Introduction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A0CA47-FC80-4CBA-A6BE-3983E1B86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6724" y="722145"/>
            <a:ext cx="5655276" cy="5907643"/>
          </a:xfrm>
        </p:spPr>
        <p:txBody>
          <a:bodyPr>
            <a:normAutofit/>
          </a:bodyPr>
          <a:lstStyle/>
          <a:p>
            <a:r>
              <a:rPr lang="en-US" sz="4000" dirty="0"/>
              <a:t>Sediment generated by:</a:t>
            </a:r>
          </a:p>
          <a:p>
            <a:pPr lvl="1"/>
            <a:r>
              <a:rPr lang="en-US" sz="4000" dirty="0"/>
              <a:t>Surface erosion </a:t>
            </a:r>
          </a:p>
          <a:p>
            <a:pPr lvl="1"/>
            <a:r>
              <a:rPr lang="en-US" sz="4000" dirty="0"/>
              <a:t>Mass wasting </a:t>
            </a:r>
          </a:p>
          <a:p>
            <a:pPr lvl="1"/>
            <a:r>
              <a:rPr lang="en-US" sz="4000" dirty="0"/>
              <a:t>Stream channel erosion</a:t>
            </a:r>
          </a:p>
          <a:p>
            <a:r>
              <a:rPr lang="en-US" sz="4000" dirty="0"/>
              <a:t>Main disturbances </a:t>
            </a:r>
          </a:p>
          <a:p>
            <a:pPr lvl="1"/>
            <a:r>
              <a:rPr lang="en-US" sz="4000" dirty="0"/>
              <a:t>Wildfire</a:t>
            </a:r>
          </a:p>
          <a:p>
            <a:pPr lvl="1"/>
            <a:r>
              <a:rPr lang="en-US" sz="4000" dirty="0"/>
              <a:t>Roads</a:t>
            </a:r>
          </a:p>
          <a:p>
            <a:r>
              <a:rPr lang="en-US" sz="4000" dirty="0"/>
              <a:t>Rates very in studies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B2F228-27F6-4CA0-BD03-02B8F4B84B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6" t="2603" r="1955"/>
          <a:stretch/>
        </p:blipFill>
        <p:spPr>
          <a:xfrm>
            <a:off x="341870" y="1334528"/>
            <a:ext cx="6108357" cy="504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844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499E5-131B-4B83-A450-AF09A825F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343" y="1994769"/>
            <a:ext cx="10921314" cy="2868462"/>
          </a:xfrm>
        </p:spPr>
        <p:txBody>
          <a:bodyPr>
            <a:noAutofit/>
          </a:bodyPr>
          <a:lstStyle/>
          <a:p>
            <a:pPr algn="ctr"/>
            <a:r>
              <a:rPr lang="en-US" sz="9600" dirty="0">
                <a:solidFill>
                  <a:srgbClr val="FFFF00"/>
                </a:solidFill>
              </a:rPr>
              <a:t>Erosion on the Surface</a:t>
            </a:r>
          </a:p>
        </p:txBody>
      </p:sp>
    </p:spTree>
    <p:extLst>
      <p:ext uri="{BB962C8B-B14F-4D97-AF65-F5344CB8AC3E}">
        <p14:creationId xmlns:p14="http://schemas.microsoft.com/office/powerpoint/2010/main" val="9805389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5DAA5-4ADD-41FB-A6E5-DC68561A1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rgbClr val="FFFF00"/>
                </a:solidFill>
              </a:rPr>
              <a:t>Erosion on the Surface: Wildfire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497CE-54E1-4A1F-BD02-EFCD6F69F2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4920176"/>
            <a:ext cx="10752439" cy="1814256"/>
          </a:xfrm>
        </p:spPr>
        <p:txBody>
          <a:bodyPr>
            <a:noAutofit/>
          </a:bodyPr>
          <a:lstStyle/>
          <a:p>
            <a:r>
              <a:rPr lang="en-US" sz="3600" dirty="0"/>
              <a:t>Wild fire takes away structure </a:t>
            </a:r>
          </a:p>
          <a:p>
            <a:r>
              <a:rPr lang="en-US" sz="3600" dirty="0"/>
              <a:t>NW forests are fire adapted</a:t>
            </a:r>
          </a:p>
          <a:p>
            <a:r>
              <a:rPr lang="en-US" sz="3600" dirty="0"/>
              <a:t>Weather dependent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F30CC1-E11D-4C2E-9029-A08E2EA2FA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40"/>
          <a:stretch/>
        </p:blipFill>
        <p:spPr>
          <a:xfrm>
            <a:off x="1097692" y="978802"/>
            <a:ext cx="9996615" cy="384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510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E5700-EE8C-4299-8F33-F33D55AB1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597" y="142703"/>
            <a:ext cx="11180805" cy="1325563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rgbClr val="FFFF00"/>
                </a:solidFill>
              </a:rPr>
              <a:t>Erosion on the surface: </a:t>
            </a:r>
            <a:r>
              <a:rPr lang="en-US" sz="5400" dirty="0">
                <a:solidFill>
                  <a:srgbClr val="FFFF00"/>
                </a:solidFill>
              </a:rPr>
              <a:t>Management</a:t>
            </a:r>
            <a:r>
              <a:rPr lang="en-US" sz="6000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F9FBF-3932-48A2-B7FE-0FF5C333E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568" y="5526405"/>
            <a:ext cx="11751275" cy="1325563"/>
          </a:xfrm>
        </p:spPr>
        <p:txBody>
          <a:bodyPr>
            <a:noAutofit/>
          </a:bodyPr>
          <a:lstStyle/>
          <a:p>
            <a:r>
              <a:rPr lang="en-US" sz="3600" dirty="0"/>
              <a:t>Fuel management: controlled burning, thinning </a:t>
            </a:r>
          </a:p>
          <a:p>
            <a:r>
              <a:rPr lang="en-US" sz="3600" dirty="0"/>
              <a:t>Erosion rates of management minimal compared to wildfire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ABFFDD-55A8-45F5-9567-A00D49953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773" y="1144777"/>
            <a:ext cx="5384534" cy="43816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3A19E9-621D-4556-9694-9FACFD849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9693" y="1144777"/>
            <a:ext cx="4494381" cy="438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2826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174EF-32B5-41B7-92CD-9B580EA1E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66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FFFF00"/>
                </a:solidFill>
              </a:rPr>
              <a:t>Erosion on the surface: Roads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ECD17-F8A4-440A-AAC0-9FAEA8C4A0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483" y="5048492"/>
            <a:ext cx="10962317" cy="1800541"/>
          </a:xfrm>
        </p:spPr>
        <p:txBody>
          <a:bodyPr>
            <a:noAutofit/>
          </a:bodyPr>
          <a:lstStyle/>
          <a:p>
            <a:r>
              <a:rPr lang="en-US" sz="3600" dirty="0"/>
              <a:t>Roads are the second major source of sediment </a:t>
            </a:r>
          </a:p>
          <a:p>
            <a:r>
              <a:rPr lang="en-US" sz="3600" dirty="0"/>
              <a:t>Rates very on type and use </a:t>
            </a:r>
          </a:p>
          <a:p>
            <a:r>
              <a:rPr lang="en-US" sz="3600" dirty="0"/>
              <a:t>Newer roads produce the most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4F43BA-3DC0-4551-856F-5BF24561C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4945"/>
            <a:ext cx="4954217" cy="34846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32268A-88DA-4288-8C8E-46E11FDE2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4217" y="1149374"/>
            <a:ext cx="2636153" cy="3952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2B247D-6668-4D4A-9C28-940B40FE1C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0370" y="1334529"/>
            <a:ext cx="4601630" cy="345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1043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</TotalTime>
  <Words>362</Words>
  <Application>Microsoft Office PowerPoint</Application>
  <PresentationFormat>Widescreen</PresentationFormat>
  <Paragraphs>98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Erosion Processes and Prediction in NW U.S Forests </vt:lpstr>
      <vt:lpstr>Overview </vt:lpstr>
      <vt:lpstr>Overview</vt:lpstr>
      <vt:lpstr>Introduction </vt:lpstr>
      <vt:lpstr>Introduction </vt:lpstr>
      <vt:lpstr>Erosion on the Surface</vt:lpstr>
      <vt:lpstr>Erosion on the Surface: Wildfire</vt:lpstr>
      <vt:lpstr>Erosion on the surface: Management </vt:lpstr>
      <vt:lpstr>Erosion on the surface: Roads </vt:lpstr>
      <vt:lpstr>Erosion on the surface: Logging </vt:lpstr>
      <vt:lpstr>Predictive Tools </vt:lpstr>
      <vt:lpstr>Predictive tools </vt:lpstr>
      <vt:lpstr>Conclusion </vt:lpstr>
      <vt:lpstr>Summary and Conclusion </vt:lpstr>
      <vt:lpstr>Clear cut logging and sediment production in the Oregon Coast Range</vt:lpstr>
      <vt:lpstr>Overview</vt:lpstr>
      <vt:lpstr>Overview</vt:lpstr>
      <vt:lpstr>Introduction</vt:lpstr>
      <vt:lpstr>Introduction </vt:lpstr>
      <vt:lpstr>location</vt:lpstr>
      <vt:lpstr>Location of Study</vt:lpstr>
      <vt:lpstr>Goals</vt:lpstr>
      <vt:lpstr>Goals of the Study</vt:lpstr>
      <vt:lpstr>Results</vt:lpstr>
      <vt:lpstr>Results of the study</vt:lpstr>
      <vt:lpstr>Conclusion </vt:lpstr>
      <vt:lpstr>Conclusion and 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Erosion Processes and Prediction in NW U.S Forests</dc:title>
  <dc:creator>Timothy Hagen</dc:creator>
  <cp:lastModifiedBy>Timothy Hagen</cp:lastModifiedBy>
  <cp:revision>11</cp:revision>
  <dcterms:created xsi:type="dcterms:W3CDTF">2019-05-08T15:21:36Z</dcterms:created>
  <dcterms:modified xsi:type="dcterms:W3CDTF">2019-05-08T16:56:37Z</dcterms:modified>
</cp:coreProperties>
</file>